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1" r:id="rId2"/>
  </p:sldMasterIdLst>
  <p:notesMasterIdLst>
    <p:notesMasterId r:id="rId19"/>
  </p:notesMasterIdLst>
  <p:sldIdLst>
    <p:sldId id="258" r:id="rId3"/>
    <p:sldId id="290" r:id="rId4"/>
    <p:sldId id="275" r:id="rId5"/>
    <p:sldId id="260" r:id="rId6"/>
    <p:sldId id="274" r:id="rId7"/>
    <p:sldId id="262" r:id="rId8"/>
    <p:sldId id="268" r:id="rId9"/>
    <p:sldId id="271" r:id="rId10"/>
    <p:sldId id="292" r:id="rId11"/>
    <p:sldId id="293" r:id="rId12"/>
    <p:sldId id="294" r:id="rId13"/>
    <p:sldId id="296" r:id="rId14"/>
    <p:sldId id="297" r:id="rId15"/>
    <p:sldId id="298" r:id="rId16"/>
    <p:sldId id="299" r:id="rId17"/>
    <p:sldId id="295" r:id="rId18"/>
  </p:sldIdLst>
  <p:sldSz cx="12192000" cy="6858000"/>
  <p:notesSz cx="6858000" cy="9144000"/>
  <p:embeddedFontLst>
    <p:embeddedFont>
      <p:font typeface="等线" panose="02010600030101010101" pitchFamily="2" charset="-122"/>
      <p:regular r:id="rId20"/>
      <p:bold r:id="rId21"/>
    </p:embeddedFont>
    <p:embeddedFont>
      <p:font typeface="等线 Light" panose="02010600030101010101" pitchFamily="2" charset="-122"/>
      <p:regular r:id="rId22"/>
    </p:embeddedFont>
    <p:embeddedFont>
      <p:font typeface="Gotham Rounded Medium" panose="020B0604020202020204" charset="-122"/>
      <p:regular r:id="rId23"/>
    </p:embeddedFont>
    <p:embeddedFont>
      <p:font typeface="宋体" panose="02010600030101010101" pitchFamily="2" charset="-122"/>
      <p:regular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</p:embeddedFontLst>
  <p:defaultTextStyle>
    <a:defPPr>
      <a:defRPr lang="zh-CN"/>
    </a:defPPr>
    <a:lvl1pPr marL="0" lvl="0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1pPr>
    <a:lvl2pPr marL="457200" lvl="1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2pPr>
    <a:lvl3pPr marL="914400" lvl="2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3pPr>
    <a:lvl4pPr marL="1371600" lvl="3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4pPr>
    <a:lvl5pPr marL="1828800" lvl="4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5pPr>
    <a:lvl6pPr marL="2286000" lvl="5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6pPr>
    <a:lvl7pPr marL="2743200" lvl="6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7pPr>
    <a:lvl8pPr marL="3200400" lvl="7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8pPr>
    <a:lvl9pPr marL="3657600" lvl="8" indent="0" algn="l" defTabSz="91440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sz="1800" b="0" i="0" u="none" kern="1200" baseline="0">
        <a:solidFill>
          <a:schemeClr val="tx1"/>
        </a:solidFill>
        <a:latin typeface="等线" panose="02010600030101010101" pitchFamily="2" charset="-122"/>
        <a:ea typeface="等线" panose="02010600030101010101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91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8A2A0"/>
    <a:srgbClr val="6C92C0"/>
    <a:srgbClr val="B0C4DD"/>
    <a:srgbClr val="A4D6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3"/>
    <p:restoredTop sz="94660"/>
  </p:normalViewPr>
  <p:slideViewPr>
    <p:cSldViewPr snapToGrid="0" showGuides="1">
      <p:cViewPr varScale="1">
        <p:scale>
          <a:sx n="75" d="100"/>
          <a:sy n="75" d="100"/>
        </p:scale>
        <p:origin x="213" y="48"/>
      </p:cViewPr>
      <p:guideLst>
        <p:guide orient="horz" pos="2160"/>
        <p:guide pos="391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6" cy="72006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7.fntdata"/><Relationship Id="rId3" Type="http://schemas.openxmlformats.org/officeDocument/2006/relationships/slide" Target="slides/slide1.xml"/><Relationship Id="rId21" Type="http://schemas.openxmlformats.org/officeDocument/2006/relationships/font" Target="fonts/font2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6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font" Target="fonts/font1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5.fntdata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10" Type="http://schemas.openxmlformats.org/officeDocument/2006/relationships/slide" Target="slides/slide8.xml"/><Relationship Id="rId19" Type="http://schemas.openxmlformats.org/officeDocument/2006/relationships/notesMaster" Target="notesMasters/notesMaster1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viewProps" Target="viewProps.xml"/></Relationships>
</file>

<file path=ppt/media/hdphoto1.png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028" name="幻灯片图像占位符 3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2053" name="备注占位符 4"/>
          <p:cNvSpPr>
            <a:spLocks noGrp="1" noChangeArrowheads="1"/>
          </p:cNvSpPr>
          <p:nvPr>
            <p:ph type="body" sz="quarter" idx="4294967295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编辑母版文本样式</a:t>
            </a:r>
          </a:p>
          <a:p>
            <a:pPr marL="457200" marR="0" lvl="1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第二级</a:t>
            </a:r>
          </a:p>
          <a:p>
            <a:pPr marL="914400" marR="0" lvl="2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第三级</a:t>
            </a:r>
          </a:p>
          <a:p>
            <a:pPr marL="1371600" marR="0" lvl="3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第四级</a:t>
            </a:r>
          </a:p>
          <a:p>
            <a:pPr marL="1828800" marR="0" lvl="4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defRPr sz="1200" noProof="1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defRPr sz="1200" noProof="1" smtClean="0">
                <a:latin typeface="+mn-lt"/>
                <a:ea typeface="+mn-ea"/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6BBE2091-D2CE-4BEA-B474-6001FE58CB7E}" type="slidenum">
              <a:rPr kumimoji="0" lang="zh-CN" altLang="en-US" sz="1200" b="0" i="0" u="none" strike="noStrike" kern="1200" cap="none" spc="0" normalizeH="0" baseline="0" noProof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0" lang="zh-CN" altLang="en-US" sz="1200" b="0" i="0" u="none" strike="noStrike" kern="1200" cap="none" spc="0" normalizeH="0" baseline="0" noProof="1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670183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714579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524918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9457311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1382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4924784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407629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5005439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3392129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Edit Master text styles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CN"/>
              <a:t>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23647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6636491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30820CF-B880-4189-942D-D702A7CBA730}" type="datetimeFigureOut">
              <a:rPr lang="zh-CN" altLang="en-US" smtClean="0"/>
              <a:pPr/>
              <a:t>2019/4/29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6105637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image" Target="../media/image2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l" rtl="0" fontAlgn="base">
        <a:lnSpc>
          <a:spcPct val="90000"/>
        </a:lnSpc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2pPr>
      <a:lvl3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3pPr>
      <a:lvl4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4pPr>
      <a:lvl5pPr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5pPr>
      <a:lvl6pPr marL="4572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6pPr>
      <a:lvl7pPr marL="9144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7pPr>
      <a:lvl8pPr marL="13716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8pPr>
      <a:lvl9pPr marL="1828800" algn="l" rtl="0" fontAlgn="base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等线 Light" panose="02010600030101010101" pitchFamily="2" charset="-122"/>
          <a:ea typeface="等线 Light" panose="02010600030101010101" pitchFamily="2" charset="-122"/>
        </a:defRPr>
      </a:lvl9pPr>
    </p:titleStyle>
    <p:bodyStyle>
      <a:lvl1pPr marL="228600" indent="-228600" algn="l" rtl="0" fontAlgn="base">
        <a:lnSpc>
          <a:spcPct val="90000"/>
        </a:lnSpc>
        <a:spcBef>
          <a:spcPts val="1000"/>
        </a:spcBef>
        <a:spcAft>
          <a:spcPct val="0"/>
        </a:spcAft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lnSpc>
          <a:spcPct val="90000"/>
        </a:lnSpc>
        <a:spcBef>
          <a:spcPts val="500"/>
        </a:spcBef>
        <a:spcAft>
          <a:spcPct val="0"/>
        </a:spcAft>
        <a:buFont typeface="Arial" panose="020B0604020202020204" pitchFamily="34" charset="0"/>
        <a:buChar char="•"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0168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ags" Target="../tags/tag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4.xml"/><Relationship Id="rId1" Type="http://schemas.openxmlformats.org/officeDocument/2006/relationships/tags" Target="../tags/tag2.xml"/><Relationship Id="rId4" Type="http://schemas.microsoft.com/office/2007/relationships/hdphoto" Target="../media/hdphoto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2" name="文本框 1"/>
          <p:cNvSpPr txBox="1"/>
          <p:nvPr/>
        </p:nvSpPr>
        <p:spPr>
          <a:xfrm>
            <a:off x="3793309" y="2735536"/>
            <a:ext cx="3439341" cy="707886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zh-CN" altLang="en-US" sz="4000" b="1" dirty="0">
                <a:latin typeface="Gotham Rounded Medium" panose="02010600030101010101" pitchFamily="50" charset="-122"/>
                <a:ea typeface="等线" panose="02010600030101010101" pitchFamily="2" charset="-122"/>
              </a:rPr>
              <a:t>敏捷开发介绍</a:t>
            </a:r>
          </a:p>
        </p:txBody>
      </p:sp>
      <p:sp>
        <p:nvSpPr>
          <p:cNvPr id="2056" name="矩形 13"/>
          <p:cNvSpPr/>
          <p:nvPr/>
        </p:nvSpPr>
        <p:spPr>
          <a:xfrm>
            <a:off x="1797050" y="4348163"/>
            <a:ext cx="185738" cy="36988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endParaRPr lang="zh-CN" altLang="en-US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09005" y="3818981"/>
            <a:ext cx="5723890" cy="231457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85875"/>
            <a:ext cx="5685790" cy="2371725"/>
          </a:xfrm>
          <a:prstGeom prst="rect">
            <a:avLst/>
          </a:prstGeom>
        </p:spPr>
      </p:pic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步骤三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354455" y="1285875"/>
            <a:ext cx="5137785" cy="5394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/>
              <a:t>神马原型，ui设计都不是在步骤二完成的，刚才只是开始，步骤三后面才是scrum的精华部分，把任务量化，包括，原型，logo设计，ui设计，前端开发等。</a:t>
            </a:r>
          </a:p>
          <a:p>
            <a:r>
              <a:rPr lang="zh-CN" altLang="en-US" sz="1200"/>
              <a:t>　　尽量把每个工作分解到最小任务量（wbs），最小任务量标准为工作小时不能超过16小时。准备估算总体项目时间吧！</a:t>
            </a:r>
          </a:p>
          <a:p>
            <a:r>
              <a:rPr lang="zh-CN" altLang="en-US" sz="1200"/>
              <a:t>　　把每个任务都贴在白板上面，白板上分三部分</a:t>
            </a:r>
          </a:p>
          <a:p>
            <a:r>
              <a:rPr lang="zh-CN" altLang="en-US" sz="1200"/>
              <a:t>　　（1）to do待完成</a:t>
            </a:r>
          </a:p>
          <a:p>
            <a:r>
              <a:rPr lang="zh-CN" altLang="en-US" sz="1200"/>
              <a:t>　　（2）in progress 进展中</a:t>
            </a:r>
          </a:p>
          <a:p>
            <a:r>
              <a:rPr lang="zh-CN" altLang="en-US" sz="1200"/>
              <a:t>　　（3）done 完成。</a:t>
            </a:r>
          </a:p>
          <a:p>
            <a:endParaRPr lang="zh-CN" altLang="en-US" sz="1200"/>
          </a:p>
          <a:p>
            <a:r>
              <a:rPr lang="zh-CN" altLang="en-US" sz="1200">
                <a:sym typeface="+mn-ea"/>
              </a:rPr>
              <a:t>如何估算时间：</a:t>
            </a:r>
            <a:endParaRPr lang="en-US" altLang="zh-CN" sz="1200">
              <a:sym typeface="+mn-ea"/>
            </a:endParaRPr>
          </a:p>
          <a:p>
            <a:r>
              <a:rPr lang="en-US" altLang="zh-CN" sz="1200">
                <a:sym typeface="+mn-ea"/>
              </a:rPr>
              <a:t>	玩poker game（扑克游戏）这个方法估算出来的工作时间比较准，参与扑克游戏的最好有专家和开发涉及到的人员（杜绝阿猫阿狗，酱油男等参与）</a:t>
            </a:r>
          </a:p>
          <a:p>
            <a:endParaRPr lang="en-US" altLang="zh-CN" sz="1200"/>
          </a:p>
          <a:p>
            <a:endParaRPr lang="en-US" altLang="zh-CN" sz="1200"/>
          </a:p>
          <a:p>
            <a:r>
              <a:rPr lang="zh-CN" altLang="en-US" sz="1200">
                <a:sym typeface="+mn-ea"/>
              </a:rPr>
              <a:t>扑克游戏玩法：</a:t>
            </a:r>
            <a:endParaRPr lang="zh-CN" altLang="en-US" sz="1200"/>
          </a:p>
          <a:p>
            <a:r>
              <a:rPr lang="en-US" altLang="zh-CN" sz="1200">
                <a:sym typeface="+mn-ea"/>
              </a:rPr>
              <a:t>       （1）每个人发一些便条纸， 针对具体任务，每个人根据经验写出时间（不公开写）</a:t>
            </a:r>
            <a:endParaRPr lang="en-US" altLang="zh-CN" sz="1200"/>
          </a:p>
          <a:p>
            <a:r>
              <a:rPr lang="en-US" altLang="zh-CN" sz="1200">
                <a:sym typeface="+mn-ea"/>
              </a:rPr>
              <a:t>　　（2）同时展示该项目完成时间，肯定存在最大最小的工作时间，最大最小两个人请你们辩论吧，为什么要那么长时间完成，或者那么短时间完成，其他人可以提出疑问，在一定程度上达成认可。</a:t>
            </a:r>
            <a:endParaRPr lang="en-US" altLang="zh-CN" sz="1200"/>
          </a:p>
          <a:p>
            <a:r>
              <a:rPr lang="en-US" altLang="zh-CN" sz="1200">
                <a:sym typeface="+mn-ea"/>
              </a:rPr>
              <a:t>　　（3）进行再次私下对该任务写时间，再公示，再辩论，这样下去，大家写出来的该任务的时间越来越接近了。</a:t>
            </a:r>
            <a:endParaRPr lang="en-US" altLang="zh-CN" sz="1200"/>
          </a:p>
          <a:p>
            <a:r>
              <a:rPr lang="en-US" altLang="zh-CN" sz="1200">
                <a:sym typeface="+mn-ea"/>
              </a:rPr>
              <a:t>　　（4）最后达成一个共同认可的时间，这个就是该任务的工作时间！</a:t>
            </a:r>
            <a:endParaRPr lang="en-US" altLang="zh-CN" sz="1200"/>
          </a:p>
          <a:p>
            <a:r>
              <a:rPr lang="en-US" altLang="zh-CN" sz="1200">
                <a:sym typeface="+mn-ea"/>
              </a:rPr>
              <a:t>　　注意事项，如果参与的人不懂该任务流程，参与投票就会影响准确率。</a:t>
            </a:r>
            <a:endParaRPr lang="en-US" altLang="zh-CN" sz="1200"/>
          </a:p>
          <a:p>
            <a:endParaRPr lang="zh-CN" altLang="en-US" sz="1200"/>
          </a:p>
          <a:p>
            <a:endParaRPr lang="zh-CN" altLang="en-US" sz="12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1605" y="3854722"/>
            <a:ext cx="5666740" cy="239077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91605" y="1452245"/>
            <a:ext cx="5685790" cy="2305050"/>
          </a:xfrm>
          <a:prstGeom prst="rect">
            <a:avLst/>
          </a:prstGeom>
        </p:spPr>
      </p:pic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27455" y="1452245"/>
            <a:ext cx="5264785" cy="3505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好吧，经过大家纠结讨论了好久，终于把任务量化到具体多少时间完成了！</a:t>
            </a:r>
          </a:p>
          <a:p>
            <a:r>
              <a:rPr lang="zh-CN" altLang="en-US" sz="1600"/>
              <a:t>　　恭喜！接下来，把n个任务按照开发的重要度，组合成n个sprint( 冲刺），每次执行一个sprint.</a:t>
            </a:r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每个sprint 都是独立的，一般先做主要功能，再到次要功能，再到小功能，最后的sprint 一般是修复bugs。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27455" y="1285875"/>
            <a:ext cx="5264785" cy="3992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因为任务都被量化了，每天工作了多少小时，完成了多少任务量，通过每天例会scrum master非常清楚，并且在time burn down chart （时间燃尽表）进行表示。我们就可以直观看到任务的进度了，而且是具体到多少小时！</a:t>
            </a:r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在burn down chart 里面，不管任务是否按时完成都必须记录。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105" y="1285875"/>
            <a:ext cx="5742940" cy="24003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8105" y="3876675"/>
            <a:ext cx="5752465" cy="228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27455" y="1285875"/>
            <a:ext cx="5264785" cy="3992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时间燃尽表是scrum的精华，通过该表格可以可视化任务的时间进度，大家可以看下图，day1 是整个任务的总共时间，每天按照任务完成度更新剩余时间，或者增加时间（例如发现一个技术难点，团队成员请假等要增加开发时间）</a:t>
            </a:r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在白板上面当前sprint 每天肯定都是在变的，scrum master 赶快把每天更新工作量吧！更新后算出剩余时间，就画在burn down chart上。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2240" y="691357"/>
            <a:ext cx="5695315" cy="232410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6307" y="3492023"/>
            <a:ext cx="5609590" cy="238125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27455" y="1285875"/>
            <a:ext cx="5264785" cy="3749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关于bugs... ...</a:t>
            </a:r>
          </a:p>
          <a:p>
            <a:r>
              <a:rPr lang="zh-CN" altLang="en-US" sz="1600"/>
              <a:t>　　每个sprint 都必须测试，尽量大家一起测试吧，如果太多bug就开一个sprint来修复bugs.</a:t>
            </a:r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每天要做的是，要开standing meeting ，因为大家的时间都是非常紧张的，一般是站着开的，一般10分钟左右.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2662" y="1917065"/>
            <a:ext cx="5685790" cy="236220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6515" y="4217353"/>
            <a:ext cx="5638165" cy="239077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步骤四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27455" y="1285875"/>
            <a:ext cx="5264785" cy="32613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/>
              <a:t>会议就问开发团队每个人三个问题:</a:t>
            </a:r>
          </a:p>
          <a:p>
            <a:r>
              <a:rPr lang="zh-CN" altLang="en-US" sz="1600"/>
              <a:t>　　（1）你今天做了什么</a:t>
            </a:r>
          </a:p>
          <a:p>
            <a:r>
              <a:rPr lang="zh-CN" altLang="en-US" sz="1600"/>
              <a:t>　　（2）明天打算做什么</a:t>
            </a:r>
          </a:p>
          <a:p>
            <a:r>
              <a:rPr lang="zh-CN" altLang="en-US" sz="1600"/>
              <a:t>　　（3）有没遇到什么困难？</a:t>
            </a:r>
          </a:p>
          <a:p>
            <a:r>
              <a:rPr lang="zh-CN" altLang="en-US" sz="1600"/>
              <a:t>　　scrum master 要解决开发团队的困难，让项目快速进展下去。</a:t>
            </a:r>
          </a:p>
          <a:p>
            <a:r>
              <a:rPr lang="zh-CN" altLang="en-US" sz="1600"/>
              <a:t>　　每周一次周会，product owner最好在场。 每个月一次月会，product owner最好在场，指出产品开发是否在product owner期待范围内。</a:t>
            </a:r>
          </a:p>
          <a:p>
            <a:endParaRPr lang="zh-CN" altLang="en-US" sz="1600"/>
          </a:p>
          <a:p>
            <a:endParaRPr lang="zh-CN" altLang="en-US" sz="1600"/>
          </a:p>
          <a:p>
            <a:endParaRPr lang="zh-CN" altLang="en-US" sz="1600"/>
          </a:p>
          <a:p>
            <a:r>
              <a:rPr lang="zh-CN" altLang="en-US" sz="1600"/>
              <a:t>好吧， 如此重复下去，直到开发完成！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890" y="3720782"/>
            <a:ext cx="5685790" cy="23717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5214" y="2502353"/>
            <a:ext cx="5657215" cy="2419350"/>
          </a:xfrm>
          <a:prstGeom prst="rect">
            <a:avLst/>
          </a:prstGeom>
        </p:spPr>
      </p:pic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步骤五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354455" y="1432560"/>
            <a:ext cx="5169535" cy="3992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/>
              <a:t>评估</a:t>
            </a:r>
          </a:p>
          <a:p>
            <a:r>
              <a:rPr lang="zh-CN" altLang="en-US" sz="1600" dirty="0"/>
              <a:t>　　product owner 和其团队/用户会对产品进行评估，可能还会有各种揪心的事，但是product owner是给钱的主，他要改还是要改的，建立一个bugs sprint吧，把产品做到product owner最想要为止！</a:t>
            </a:r>
          </a:p>
          <a:p>
            <a:endParaRPr lang="zh-CN" altLang="en-US" sz="1600" dirty="0"/>
          </a:p>
          <a:p>
            <a:endParaRPr lang="zh-CN" altLang="en-US" sz="1600" dirty="0"/>
          </a:p>
          <a:p>
            <a:endParaRPr lang="zh-CN" altLang="en-US" sz="1600" dirty="0"/>
          </a:p>
          <a:p>
            <a:endParaRPr lang="zh-CN" altLang="en-US" sz="1600" dirty="0"/>
          </a:p>
          <a:p>
            <a:endParaRPr lang="zh-CN" altLang="en-US" sz="1600" dirty="0"/>
          </a:p>
          <a:p>
            <a:endParaRPr lang="zh-CN" altLang="en-US" sz="1600" dirty="0"/>
          </a:p>
          <a:p>
            <a:endParaRPr lang="zh-CN" altLang="en-US" sz="1600" dirty="0"/>
          </a:p>
          <a:p>
            <a:r>
              <a:rPr lang="zh-CN" altLang="en-US" sz="1600" dirty="0"/>
              <a:t>S</a:t>
            </a:r>
            <a:r>
              <a:rPr lang="en-US" altLang="zh-CN" sz="1600" dirty="0" err="1"/>
              <a:t>crum</a:t>
            </a:r>
            <a:r>
              <a:rPr lang="zh-CN" altLang="en-US" sz="1600" dirty="0"/>
              <a:t>也有缺点一直被人诟病，就是对团队要求高，团队成员相互信任度高，团队的人有能力，而且不会相互推搪责任，归根到底对应新团队使用该方法开始是各种问题的！请多多磨合吧！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19" name="文本框 26"/>
          <p:cNvSpPr txBox="1"/>
          <p:nvPr/>
        </p:nvSpPr>
        <p:spPr>
          <a:xfrm>
            <a:off x="1227455" y="1192530"/>
            <a:ext cx="10631805" cy="52120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什么是敏捷开发？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	敏捷开发(Agile Development)是一种以人为核心、迭代、循序渐进的开发方法。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怎么理解呢？首先，我们要理解它不是一门技术，它是一种开发方法，也就是一种软件开发的流程，它会指导我们用规定的环节去一步一步完成项目的开发；而这种开发方式的主要驱动核心是人；它采用的是迭代式开发；</a:t>
            </a:r>
          </a:p>
          <a:p>
            <a:pPr lvl="0" algn="l" eaLnBrk="1" hangingPunct="1"/>
            <a:endParaRPr lang="en-US" altLang="zh-CN" sz="1400" dirty="0">
              <a:latin typeface="+mn-lt"/>
              <a:ea typeface="+mn-lt"/>
            </a:endParaRP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为什么说是以人为核心？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	我们大部分人都学过瀑布开发模型，它是以文档为驱动的，为什么呢？因为在瀑布的整个开发过程中，要写大量的文档，把需求文档写出来后，开发人员都是根据文档进行开发的，一切以文档为依据；而敏捷开发它只写有必要的文档，或尽量少写文档，敏捷开发注重的是人与人之间，面对面的交流，所以它强调以人为核心。</a:t>
            </a:r>
          </a:p>
          <a:p>
            <a:pPr lvl="0" algn="l" eaLnBrk="1" hangingPunct="1"/>
            <a:endParaRPr lang="en-US" altLang="zh-CN" sz="1400" dirty="0">
              <a:latin typeface="+mn-lt"/>
              <a:ea typeface="+mn-lt"/>
            </a:endParaRP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什么是迭代？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	迭代是指把一个复杂且开发周期很长的开发任务，分解为很多小周期可完成的任务，这样的一个周期就是一次迭代的过程；同时每一次迭代都可以生产或开发出一个可以交付的软件产品。</a:t>
            </a:r>
          </a:p>
          <a:p>
            <a:pPr lvl="0" algn="l" eaLnBrk="1" hangingPunct="1"/>
            <a:endParaRPr lang="en-US" altLang="zh-CN" sz="1400" dirty="0">
              <a:latin typeface="+mn-lt"/>
              <a:ea typeface="+mn-lt"/>
            </a:endParaRP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关于Scrum和XP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	前面说了敏捷它是一种指导思想或开发方式，但是它没有明确告诉我们到底采用什么样的流程进行开发，而Scrum和XP就是敏捷开发的具体方式了，你可以采用Scrum方式也可以采用XP方式；Scrum和XP的区别是，Scrum偏重于过程，XP则偏重于实践，但是实际中，两者是结合一起应用的，这里我主要讲Scrum。</a:t>
            </a:r>
          </a:p>
          <a:p>
            <a:pPr lvl="0" algn="l" eaLnBrk="1" hangingPunct="1"/>
            <a:endParaRPr lang="en-US" altLang="zh-CN" sz="1400" dirty="0">
              <a:latin typeface="+mn-lt"/>
              <a:ea typeface="+mn-lt"/>
            </a:endParaRP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什么是Scrum？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	Scrum的英文意思是橄榄球运动的一个专业术语，表示“争球”的动作；把一个开发流程的名字取名为Scrum，我想你一定能想象出你的开发团队在开发一个项目时，大家像打橄榄球一样迅速、富有战斗激情、人人你争我抢地完成它，你一定会感到非常兴奋的。</a:t>
            </a:r>
          </a:p>
          <a:p>
            <a:pPr lvl="0" algn="l" eaLnBrk="1" hangingPunct="1"/>
            <a:r>
              <a:rPr lang="en-US" altLang="zh-CN" sz="1400" dirty="0">
                <a:latin typeface="+mn-lt"/>
                <a:ea typeface="+mn-lt"/>
              </a:rPr>
              <a:t>而Scrum就是这样的一个开发流程，运用该流程，你就能看到你团队高效的工作。</a:t>
            </a:r>
          </a:p>
        </p:txBody>
      </p:sp>
      <p:sp>
        <p:nvSpPr>
          <p:cNvPr id="8227" name="矩形 34"/>
          <p:cNvSpPr/>
          <p:nvPr/>
        </p:nvSpPr>
        <p:spPr>
          <a:xfrm>
            <a:off x="1368108" y="580390"/>
            <a:ext cx="1706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lang="zh-CN" sz="20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敏捷开发介绍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椭圆 23"/>
          <p:cNvSpPr/>
          <p:nvPr/>
        </p:nvSpPr>
        <p:spPr>
          <a:xfrm>
            <a:off x="4757738" y="754063"/>
            <a:ext cx="714375" cy="71278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5" name="椭圆 24"/>
          <p:cNvSpPr/>
          <p:nvPr/>
        </p:nvSpPr>
        <p:spPr>
          <a:xfrm>
            <a:off x="2909888" y="4148138"/>
            <a:ext cx="192088" cy="19208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216150" y="3422650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77" name="文本框 4"/>
          <p:cNvSpPr txBox="1"/>
          <p:nvPr/>
        </p:nvSpPr>
        <p:spPr>
          <a:xfrm>
            <a:off x="2317750" y="3514725"/>
            <a:ext cx="771525" cy="76993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sz="4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01</a:t>
            </a:r>
            <a:endParaRPr lang="zh-CN" altLang="en-US" sz="4400" b="1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078" name="文本框 5"/>
          <p:cNvSpPr txBox="1"/>
          <p:nvPr/>
        </p:nvSpPr>
        <p:spPr>
          <a:xfrm>
            <a:off x="2103279" y="4467225"/>
            <a:ext cx="1097280" cy="3657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zh-CN" altLang="en-US" dirty="0">
                <a:latin typeface="等线 Light" panose="02010600030101010101" pitchFamily="2" charset="-122"/>
                <a:ea typeface="等线" panose="02010600030101010101" pitchFamily="2" charset="-122"/>
              </a:rPr>
              <a:t>三个角色</a:t>
            </a:r>
          </a:p>
        </p:txBody>
      </p:sp>
      <p:sp>
        <p:nvSpPr>
          <p:cNvPr id="3079" name="文本框 6"/>
          <p:cNvSpPr txBox="1"/>
          <p:nvPr/>
        </p:nvSpPr>
        <p:spPr>
          <a:xfrm>
            <a:off x="1643063" y="4805363"/>
            <a:ext cx="2016125" cy="11887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产品负责人（Product Owner）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   团队负责人</a:t>
            </a:r>
            <a:r>
              <a:rPr sz="1200" dirty="0">
                <a:latin typeface="等线" panose="02010600030101010101" pitchFamily="2" charset="-122"/>
                <a:ea typeface="等线" panose="02010600030101010101" pitchFamily="2" charset="-122"/>
              </a:rPr>
              <a:t>（Scrum Master）</a:t>
            </a:r>
          </a:p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项目执行人员</a:t>
            </a:r>
            <a:r>
              <a:rPr sz="1200" dirty="0">
                <a:latin typeface="等线" panose="02010600030101010101" pitchFamily="2" charset="-122"/>
                <a:ea typeface="等线" panose="02010600030101010101" pitchFamily="2" charset="-122"/>
              </a:rPr>
              <a:t>（Scrum Team）</a:t>
            </a:r>
          </a:p>
        </p:txBody>
      </p:sp>
      <p:sp>
        <p:nvSpPr>
          <p:cNvPr id="3080" name="文本框 10"/>
          <p:cNvSpPr txBox="1"/>
          <p:nvPr/>
        </p:nvSpPr>
        <p:spPr>
          <a:xfrm>
            <a:off x="4459129" y="4448175"/>
            <a:ext cx="1097280" cy="3657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zh-CN" altLang="en-US" dirty="0">
                <a:latin typeface="等线 Light" panose="02010600030101010101" pitchFamily="2" charset="-122"/>
                <a:ea typeface="等线" panose="02010600030101010101" pitchFamily="2" charset="-122"/>
              </a:rPr>
              <a:t>三个工件</a:t>
            </a:r>
          </a:p>
        </p:txBody>
      </p:sp>
      <p:sp>
        <p:nvSpPr>
          <p:cNvPr id="3081" name="文本框 11"/>
          <p:cNvSpPr txBox="1"/>
          <p:nvPr/>
        </p:nvSpPr>
        <p:spPr>
          <a:xfrm>
            <a:off x="3995738" y="4787900"/>
            <a:ext cx="2016125" cy="118872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软件产品的功能列表（Product Backlog）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开发任务列表（Sprint Backlog）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燃尽图（Tracking/Increment）</a:t>
            </a:r>
          </a:p>
        </p:txBody>
      </p:sp>
      <p:sp>
        <p:nvSpPr>
          <p:cNvPr id="3082" name="文本框 15"/>
          <p:cNvSpPr txBox="1"/>
          <p:nvPr/>
        </p:nvSpPr>
        <p:spPr>
          <a:xfrm>
            <a:off x="6810217" y="4462463"/>
            <a:ext cx="986155" cy="3657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dirty="0">
                <a:latin typeface="等线 Light" panose="02010600030101010101" pitchFamily="2" charset="-122"/>
                <a:ea typeface="等线" panose="02010600030101010101" pitchFamily="2" charset="-122"/>
              </a:rPr>
              <a:t>4</a:t>
            </a:r>
            <a:r>
              <a:rPr lang="zh-CN" altLang="en-US" dirty="0">
                <a:latin typeface="等线 Light" panose="02010600030101010101" pitchFamily="2" charset="-122"/>
                <a:ea typeface="等线" panose="02010600030101010101" pitchFamily="2" charset="-122"/>
              </a:rPr>
              <a:t>个活动</a:t>
            </a:r>
          </a:p>
        </p:txBody>
      </p:sp>
      <p:sp>
        <p:nvSpPr>
          <p:cNvPr id="3083" name="文本框 16"/>
          <p:cNvSpPr txBox="1"/>
          <p:nvPr/>
        </p:nvSpPr>
        <p:spPr>
          <a:xfrm>
            <a:off x="6346825" y="4787900"/>
            <a:ext cx="2016125" cy="10058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迭代计划（Sprint Planning）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站立会议（Daily Scrum）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演示会议（Sprint Review）</a:t>
            </a:r>
          </a:p>
          <a:p>
            <a:pPr lvl="0" algn="ctr" eaLnBrk="1" hangingPunct="1"/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回顾会议（Sprint Retrospective）</a:t>
            </a:r>
          </a:p>
        </p:txBody>
      </p:sp>
      <p:sp>
        <p:nvSpPr>
          <p:cNvPr id="3084" name="文本框 20"/>
          <p:cNvSpPr txBox="1"/>
          <p:nvPr/>
        </p:nvSpPr>
        <p:spPr>
          <a:xfrm>
            <a:off x="8961279" y="4487863"/>
            <a:ext cx="1214755" cy="36576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dirty="0">
                <a:latin typeface="等线 Light" panose="02010600030101010101" pitchFamily="2" charset="-122"/>
                <a:ea typeface="等线" panose="02010600030101010101" pitchFamily="2" charset="-122"/>
              </a:rPr>
              <a:t>5</a:t>
            </a:r>
            <a:r>
              <a:rPr lang="zh-CN" altLang="en-US" dirty="0">
                <a:latin typeface="等线 Light" panose="02010600030101010101" pitchFamily="2" charset="-122"/>
                <a:ea typeface="等线" panose="02010600030101010101" pitchFamily="2" charset="-122"/>
              </a:rPr>
              <a:t>个价值观</a:t>
            </a:r>
          </a:p>
        </p:txBody>
      </p:sp>
      <p:sp>
        <p:nvSpPr>
          <p:cNvPr id="3085" name="文本框 21"/>
          <p:cNvSpPr txBox="1"/>
          <p:nvPr/>
        </p:nvSpPr>
        <p:spPr>
          <a:xfrm>
            <a:off x="8699500" y="4811713"/>
            <a:ext cx="2016125" cy="100584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承诺（Promise）</a:t>
            </a:r>
          </a:p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专注（Absorbed）</a:t>
            </a:r>
          </a:p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开放（</a:t>
            </a:r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Open</a:t>
            </a:r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）</a:t>
            </a:r>
          </a:p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尊重（</a:t>
            </a:r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R</a:t>
            </a:r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espect）</a:t>
            </a:r>
          </a:p>
          <a:p>
            <a:pPr lvl="0" algn="ctr" eaLnBrk="1" hangingPunct="1"/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勇气（</a:t>
            </a:r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C</a:t>
            </a:r>
            <a:r>
              <a:rPr 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ourage）</a:t>
            </a:r>
          </a:p>
        </p:txBody>
      </p:sp>
      <p:sp>
        <p:nvSpPr>
          <p:cNvPr id="23" name="椭圆 22"/>
          <p:cNvSpPr/>
          <p:nvPr/>
        </p:nvSpPr>
        <p:spPr>
          <a:xfrm>
            <a:off x="4868863" y="687388"/>
            <a:ext cx="2454275" cy="24526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" name="MH_Others_1"/>
          <p:cNvSpPr txBox="1"/>
          <p:nvPr>
            <p:custDataLst>
              <p:tags r:id="rId1"/>
            </p:custDataLst>
          </p:nvPr>
        </p:nvSpPr>
        <p:spPr>
          <a:xfrm>
            <a:off x="4160838" y="1466850"/>
            <a:ext cx="3956050" cy="847725"/>
          </a:xfrm>
          <a:prstGeom prst="rect">
            <a:avLst/>
          </a:prstGeom>
          <a:noFill/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44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+mn-ea"/>
                <a:cs typeface="Arial" panose="020B0604020202020204" pitchFamily="34" charset="0"/>
              </a:rPr>
              <a:t>Contents</a:t>
            </a:r>
            <a:endParaRPr kumimoji="0" lang="zh-CN" altLang="en-US" sz="44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+mj-lt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4495800" y="3441700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89" name="文本框 9"/>
          <p:cNvSpPr txBox="1"/>
          <p:nvPr/>
        </p:nvSpPr>
        <p:spPr>
          <a:xfrm>
            <a:off x="4586288" y="3533775"/>
            <a:ext cx="771525" cy="768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sz="4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02</a:t>
            </a:r>
            <a:endParaRPr lang="zh-CN" altLang="en-US" sz="4400" b="1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3" name="椭圆 32"/>
          <p:cNvSpPr/>
          <p:nvPr/>
        </p:nvSpPr>
        <p:spPr>
          <a:xfrm>
            <a:off x="5203825" y="4148138"/>
            <a:ext cx="192088" cy="1920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椭圆 13"/>
          <p:cNvSpPr/>
          <p:nvPr/>
        </p:nvSpPr>
        <p:spPr>
          <a:xfrm>
            <a:off x="6775450" y="3441700"/>
            <a:ext cx="952500" cy="952500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92" name="文本框 14"/>
          <p:cNvSpPr txBox="1"/>
          <p:nvPr/>
        </p:nvSpPr>
        <p:spPr>
          <a:xfrm>
            <a:off x="6837363" y="3533775"/>
            <a:ext cx="771525" cy="76835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sz="4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03</a:t>
            </a:r>
            <a:endParaRPr lang="zh-CN" altLang="en-US" sz="4400" b="1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7516813" y="4148138"/>
            <a:ext cx="192088" cy="192088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9055100" y="3416300"/>
            <a:ext cx="952500" cy="95250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095" name="文本框 19"/>
          <p:cNvSpPr txBox="1"/>
          <p:nvPr/>
        </p:nvSpPr>
        <p:spPr>
          <a:xfrm>
            <a:off x="9145588" y="3508375"/>
            <a:ext cx="771525" cy="769938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ctr" eaLnBrk="1" hangingPunct="1"/>
            <a:r>
              <a:rPr lang="en-US" altLang="zh-CN" sz="44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04</a:t>
            </a:r>
            <a:endParaRPr lang="zh-CN" altLang="en-US" sz="4400" b="1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35" name="椭圆 34"/>
          <p:cNvSpPr/>
          <p:nvPr/>
        </p:nvSpPr>
        <p:spPr>
          <a:xfrm>
            <a:off x="9771063" y="4148138"/>
            <a:ext cx="192088" cy="192088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/>
                </a14:imgProps>
              </a:ext>
            </a:extLst>
          </a:blip>
          <a:srcRect/>
          <a:stretch>
            <a:fillRect/>
          </a:stretch>
        </p:blipFill>
        <p:spPr>
          <a:xfrm>
            <a:off x="4470400" y="4233545"/>
            <a:ext cx="5619115" cy="2257425"/>
          </a:xfrm>
          <a:prstGeom prst="rect">
            <a:avLst/>
          </a:prstGeom>
        </p:spPr>
      </p:pic>
      <p:sp>
        <p:nvSpPr>
          <p:cNvPr id="4" name="椭圆 3"/>
          <p:cNvSpPr/>
          <p:nvPr/>
        </p:nvSpPr>
        <p:spPr>
          <a:xfrm>
            <a:off x="1616075" y="2057400"/>
            <a:ext cx="2452688" cy="2454275"/>
          </a:xfrm>
          <a:prstGeom prst="ellipse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椭圆 4"/>
          <p:cNvSpPr/>
          <p:nvPr/>
        </p:nvSpPr>
        <p:spPr>
          <a:xfrm>
            <a:off x="3276600" y="3717925"/>
            <a:ext cx="792163" cy="793750"/>
          </a:xfrm>
          <a:prstGeom prst="ellipse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MH_Others_1"/>
          <p:cNvSpPr txBox="1"/>
          <p:nvPr>
            <p:custDataLst>
              <p:tags r:id="rId1"/>
            </p:custDataLst>
          </p:nvPr>
        </p:nvSpPr>
        <p:spPr>
          <a:xfrm>
            <a:off x="865188" y="2860675"/>
            <a:ext cx="3954463" cy="847725"/>
          </a:xfrm>
          <a:prstGeom prst="rect">
            <a:avLst/>
          </a:prstGeom>
          <a:noFill/>
        </p:spPr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zh-CN" altLang="en-US" sz="4400" b="0" i="0" u="none" strike="noStrike" kern="1200" cap="none" spc="0" normalizeH="0" baseline="0" noProof="1">
                <a:ln>
                  <a:noFill/>
                </a:ln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+mj-lt"/>
                <a:ea typeface="等线" panose="02010600030101010101" pitchFamily="2" charset="-122"/>
                <a:cs typeface="Arial" panose="020B0604020202020204" pitchFamily="34" charset="0"/>
              </a:rPr>
              <a:t>三个角色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457700" y="1125855"/>
            <a:ext cx="6318250" cy="721995"/>
            <a:chOff x="7590" y="4788"/>
            <a:chExt cx="9950" cy="1137"/>
          </a:xfrm>
        </p:grpSpPr>
        <p:sp>
          <p:nvSpPr>
            <p:cNvPr id="4101" name="文本框 7"/>
            <p:cNvSpPr txBox="1"/>
            <p:nvPr/>
          </p:nvSpPr>
          <p:spPr>
            <a:xfrm>
              <a:off x="7590" y="5493"/>
              <a:ext cx="9950" cy="4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需求方，提出需求，能对功能流程，业务流程拍板的人。</a:t>
              </a:r>
            </a:p>
          </p:txBody>
        </p:sp>
        <p:sp>
          <p:nvSpPr>
            <p:cNvPr id="4102" name="矩形 1"/>
            <p:cNvSpPr/>
            <p:nvPr/>
          </p:nvSpPr>
          <p:spPr>
            <a:xfrm>
              <a:off x="7590" y="4788"/>
              <a:ext cx="5762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l" eaLnBrk="1" hangingPunct="1"/>
              <a:r>
                <a:rPr lang="zh-CN" altLang="en-US" sz="2000" b="1" dirty="0">
                  <a:latin typeface="等线" panose="02010600030101010101" pitchFamily="2" charset="-122"/>
                  <a:ea typeface="等线" panose="02010600030101010101" pitchFamily="2" charset="-122"/>
                </a:rPr>
                <a:t>产品负责人（Product owner）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470400" y="2203450"/>
            <a:ext cx="6318250" cy="721995"/>
            <a:chOff x="7590" y="4788"/>
            <a:chExt cx="9950" cy="1137"/>
          </a:xfrm>
        </p:grpSpPr>
        <p:sp>
          <p:nvSpPr>
            <p:cNvPr id="7" name="文本框 7"/>
            <p:cNvSpPr txBox="1"/>
            <p:nvPr/>
          </p:nvSpPr>
          <p:spPr>
            <a:xfrm>
              <a:off x="7590" y="5493"/>
              <a:ext cx="9950" cy="4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负责解决团队问题，领导项目</a:t>
              </a:r>
              <a:r>
                <a:rPr lang="zh-CN" altLang="en-US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。</a:t>
              </a:r>
            </a:p>
          </p:txBody>
        </p:sp>
        <p:sp>
          <p:nvSpPr>
            <p:cNvPr id="8" name="矩形 1"/>
            <p:cNvSpPr/>
            <p:nvPr/>
          </p:nvSpPr>
          <p:spPr>
            <a:xfrm>
              <a:off x="7590" y="4788"/>
              <a:ext cx="5580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l" eaLnBrk="1" hangingPunct="1"/>
              <a:r>
                <a:rPr lang="zh-CN" altLang="en-US" sz="2000" b="1" dirty="0">
                  <a:latin typeface="等线" panose="02010600030101010101" pitchFamily="2" charset="-122"/>
                  <a:ea typeface="等线" panose="02010600030101010101" pitchFamily="2" charset="-122"/>
                </a:rPr>
                <a:t>团队负责人（Scrum master）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451350" y="3327400"/>
            <a:ext cx="6318250" cy="721995"/>
            <a:chOff x="7590" y="4788"/>
            <a:chExt cx="9950" cy="1137"/>
          </a:xfrm>
        </p:grpSpPr>
        <p:sp>
          <p:nvSpPr>
            <p:cNvPr id="11" name="文本框 7"/>
            <p:cNvSpPr txBox="1"/>
            <p:nvPr/>
          </p:nvSpPr>
          <p:spPr>
            <a:xfrm>
              <a:off x="7590" y="5493"/>
              <a:ext cx="9950" cy="432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开发项目一般包括，前端后端开发，UI等</a:t>
              </a:r>
              <a:r>
                <a:rPr lang="zh-CN" altLang="en-US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。</a:t>
              </a:r>
            </a:p>
          </p:txBody>
        </p:sp>
        <p:sp>
          <p:nvSpPr>
            <p:cNvPr id="12" name="矩形 1"/>
            <p:cNvSpPr/>
            <p:nvPr/>
          </p:nvSpPr>
          <p:spPr>
            <a:xfrm>
              <a:off x="7590" y="4788"/>
              <a:ext cx="5660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l" eaLnBrk="1" hangingPunct="1"/>
              <a:r>
                <a:rPr lang="zh-CN" altLang="en-US" sz="2000" b="1" dirty="0">
                  <a:latin typeface="等线" panose="02010600030101010101" pitchFamily="2" charset="-122"/>
                  <a:ea typeface="等线" panose="02010600030101010101" pitchFamily="2" charset="-122"/>
                </a:rPr>
                <a:t>项目执行人员（Scrum team）</a:t>
              </a:r>
            </a:p>
          </p:txBody>
        </p:sp>
      </p:grpSp>
      <p:sp>
        <p:nvSpPr>
          <p:cNvPr id="13" name="文本框 7"/>
          <p:cNvSpPr txBox="1"/>
          <p:nvPr/>
        </p:nvSpPr>
        <p:spPr>
          <a:xfrm>
            <a:off x="4457700" y="461963"/>
            <a:ext cx="6318250" cy="457200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在scrum里面，有3种角色，分别是product owner（产品负责人）scrum master（团队负责人）scrum team （开发团队）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1329690" y="1325245"/>
            <a:ext cx="10020300" cy="1506855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1345565" y="5060950"/>
            <a:ext cx="10020300" cy="1506855"/>
          </a:xfrm>
          <a:prstGeom prst="rect">
            <a:avLst/>
          </a:pr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1329055" y="3245485"/>
            <a:ext cx="10020935" cy="1506855"/>
          </a:xfrm>
          <a:prstGeom prst="rect">
            <a:avLst/>
          </a:pr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126" name="文本框 8"/>
          <p:cNvSpPr txBox="1"/>
          <p:nvPr/>
        </p:nvSpPr>
        <p:spPr>
          <a:xfrm>
            <a:off x="1426845" y="1963420"/>
            <a:ext cx="6056630" cy="6400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en-US" altLang="zh-CN" sz="12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头脑风暴，如果product owner 对产品需求非常清楚，就可以省略这个步骤，开发一个原则“先紧后松”， 必须先把需求了解清楚，这里product owner可以召集技术团队/用户群体对其需求进行公开征求意见，最后输出一个产品建议表。</a:t>
            </a:r>
          </a:p>
        </p:txBody>
      </p:sp>
      <p:sp>
        <p:nvSpPr>
          <p:cNvPr id="5127" name="矩形 9"/>
          <p:cNvSpPr/>
          <p:nvPr/>
        </p:nvSpPr>
        <p:spPr>
          <a:xfrm>
            <a:off x="1427163" y="1449388"/>
            <a:ext cx="2468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软件产品的功能列表</a:t>
            </a:r>
          </a:p>
        </p:txBody>
      </p:sp>
      <p:sp>
        <p:nvSpPr>
          <p:cNvPr id="5130" name="文本框 12"/>
          <p:cNvSpPr txBox="1"/>
          <p:nvPr/>
        </p:nvSpPr>
        <p:spPr>
          <a:xfrm>
            <a:off x="1426845" y="3745865"/>
            <a:ext cx="6056630" cy="10058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en-US" altLang="zh-CN" sz="12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product owner 对产品建议表进行筛选，做减法提炼最核心的需求。在确定了需求后，这个时候由scrum master 进行输出prd (product requirement document) , 这里就和传统的瀑布流一样了，该有的文档都必须有了，必须由scrum master 和product owner 确定好需求，包括业务逻辑，功能流程等。</a:t>
            </a:r>
          </a:p>
          <a:p>
            <a:pPr lvl="0" eaLnBrk="1" hangingPunct="1"/>
            <a:r>
              <a:rPr lang="en-US" altLang="zh-CN" sz="12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前面基本是最耗时间的，product owner和开发团队一来一回好多次。</a:t>
            </a:r>
          </a:p>
        </p:txBody>
      </p:sp>
      <p:sp>
        <p:nvSpPr>
          <p:cNvPr id="5131" name="矩形 13"/>
          <p:cNvSpPr/>
          <p:nvPr/>
        </p:nvSpPr>
        <p:spPr>
          <a:xfrm>
            <a:off x="1388428" y="3331210"/>
            <a:ext cx="1706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开发任务列表</a:t>
            </a:r>
          </a:p>
        </p:txBody>
      </p:sp>
      <p:sp>
        <p:nvSpPr>
          <p:cNvPr id="5132" name="文本框 14"/>
          <p:cNvSpPr txBox="1"/>
          <p:nvPr/>
        </p:nvSpPr>
        <p:spPr>
          <a:xfrm>
            <a:off x="1550670" y="5796280"/>
            <a:ext cx="5932805" cy="6400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en-US" altLang="zh-CN" sz="12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时间燃尽表是scrum的精华，通过该表格可以可视化任务的时间进度，每天按照任务完成度更新剩余时间，或者增加时间（例如发现一个技术难点，团队成员请假等要增加开发时间）</a:t>
            </a:r>
          </a:p>
        </p:txBody>
      </p:sp>
      <p:sp>
        <p:nvSpPr>
          <p:cNvPr id="5133" name="矩形 15"/>
          <p:cNvSpPr/>
          <p:nvPr/>
        </p:nvSpPr>
        <p:spPr>
          <a:xfrm>
            <a:off x="1550670" y="5254625"/>
            <a:ext cx="944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lang="zh-CN" altLang="en-US" sz="2000" b="1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燃尽图</a:t>
            </a:r>
          </a:p>
        </p:txBody>
      </p:sp>
      <p:sp>
        <p:nvSpPr>
          <p:cNvPr id="5136" name="矩形 19"/>
          <p:cNvSpPr/>
          <p:nvPr/>
        </p:nvSpPr>
        <p:spPr>
          <a:xfrm>
            <a:off x="1345248" y="590550"/>
            <a:ext cx="1198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三个工件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3475" y="1327150"/>
            <a:ext cx="3881755" cy="1506855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475" y="3245485"/>
            <a:ext cx="3882390" cy="150622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6650" y="5061585"/>
            <a:ext cx="3882390" cy="151574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8" name="文本框 3"/>
          <p:cNvSpPr txBox="1"/>
          <p:nvPr/>
        </p:nvSpPr>
        <p:spPr>
          <a:xfrm>
            <a:off x="1008380" y="1551940"/>
            <a:ext cx="347853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zh-CN" altLang="en-US" sz="2000" b="1" dirty="0">
                <a:solidFill>
                  <a:srgbClr val="48A2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迭代计划（Sprint Planning）</a:t>
            </a:r>
          </a:p>
        </p:txBody>
      </p:sp>
      <p:sp>
        <p:nvSpPr>
          <p:cNvPr id="6149" name="文本框 4"/>
          <p:cNvSpPr txBox="1"/>
          <p:nvPr/>
        </p:nvSpPr>
        <p:spPr>
          <a:xfrm>
            <a:off x="1227455" y="2069465"/>
            <a:ext cx="5250180" cy="155448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这个过程有点需求分析的作用，实际上也是一种承诺Commitment。这个会议又由2个阶段组成，第一阶段称为Selection，第二阶段称为Planning。</a:t>
            </a:r>
          </a:p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第一阶段由PO、TEAM参加，SM可选。对于1周的sprint，这个阶段不超过1小时。</a:t>
            </a:r>
          </a:p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在这一步是根据PBI的优先级拿到Sprint backlog中，对于较大的粒度，还要分解。</a:t>
            </a:r>
          </a:p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第二阶段由TEAM参加，PO和SM可选，但PO要随叫随到。对于1周的sprint，这个阶段不超过1小时。</a:t>
            </a:r>
          </a:p>
        </p:txBody>
      </p:sp>
      <p:sp>
        <p:nvSpPr>
          <p:cNvPr id="6160" name="文本框 15"/>
          <p:cNvSpPr txBox="1"/>
          <p:nvPr/>
        </p:nvSpPr>
        <p:spPr>
          <a:xfrm>
            <a:off x="1008380" y="3869373"/>
            <a:ext cx="328422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zh-CN" altLang="en-US" sz="2000" b="1" dirty="0">
                <a:solidFill>
                  <a:srgbClr val="48A2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演示会议（Sprint Review）</a:t>
            </a:r>
          </a:p>
        </p:txBody>
      </p:sp>
      <p:sp>
        <p:nvSpPr>
          <p:cNvPr id="6161" name="文本框 16"/>
          <p:cNvSpPr txBox="1"/>
          <p:nvPr/>
        </p:nvSpPr>
        <p:spPr>
          <a:xfrm>
            <a:off x="1227455" y="4358640"/>
            <a:ext cx="5249545" cy="1005840"/>
          </a:xfrm>
          <a:prstGeom prst="rect">
            <a:avLst/>
          </a:prstGeom>
          <a:noFill/>
          <a:ln w="9525">
            <a:noFill/>
          </a:ln>
        </p:spPr>
        <p:txBody>
          <a:bodyPr wrap="square">
            <a:spAutoFit/>
          </a:bodyPr>
          <a:lstStyle/>
          <a:p>
            <a:pPr lvl="0" eaLnBrk="1" hangingPunct="1"/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当一个Story</a:t>
            </a:r>
            <a:r>
              <a:rPr lang="zh-CN" altLang="en-US" sz="1200" dirty="0">
                <a:latin typeface="等线" panose="02010600030101010101" pitchFamily="2" charset="-122"/>
                <a:ea typeface="等线" panose="02010600030101010101" pitchFamily="2" charset="-122"/>
              </a:rPr>
              <a:t>（故事）</a:t>
            </a:r>
            <a:r>
              <a: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rPr>
              <a:t>完成，也就是Sprint Backlog被完成，也就表示一次Sprint完成，这时，我们要进行 Srpint Review Meeting（演示会议），也称为评审会议，产品负责人和客户都要参加（最好本公司老板也参加），每一个Scrum Team的成员都要向他们演示自己完成的软件产品（这个会议非常重要，一定不能取消）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6881495" y="1551940"/>
            <a:ext cx="3850005" cy="2207260"/>
            <a:chOff x="6624" y="2635"/>
            <a:chExt cx="6063" cy="3476"/>
          </a:xfrm>
        </p:grpSpPr>
        <p:sp>
          <p:nvSpPr>
            <p:cNvPr id="6152" name="文本框 7"/>
            <p:cNvSpPr txBox="1"/>
            <p:nvPr/>
          </p:nvSpPr>
          <p:spPr>
            <a:xfrm>
              <a:off x="6624" y="2635"/>
              <a:ext cx="4846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r" eaLnBrk="1" hangingPunct="1"/>
              <a:r>
                <a:rPr lang="zh-CN" altLang="en-US" sz="2000" b="1" dirty="0">
                  <a:solidFill>
                    <a:srgbClr val="48A2A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站立会议（Daily Scrum）</a:t>
              </a:r>
            </a:p>
          </p:txBody>
        </p:sp>
        <p:sp>
          <p:nvSpPr>
            <p:cNvPr id="6153" name="文本框 8"/>
            <p:cNvSpPr txBox="1"/>
            <p:nvPr/>
          </p:nvSpPr>
          <p:spPr>
            <a:xfrm>
              <a:off x="7082" y="3375"/>
              <a:ext cx="5605" cy="2736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要在每天相同的时间、相同的地点举行，少于15分钟。</a:t>
              </a:r>
            </a:p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1）你今天做了什么</a:t>
              </a:r>
              <a:r>
                <a:rPr lang="zh-CN" altLang="en-US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？</a:t>
              </a:r>
            </a:p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2）明天打算做什么</a:t>
              </a:r>
              <a:r>
                <a:rPr lang="zh-CN" altLang="en-US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？</a:t>
              </a:r>
            </a:p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3）有没遇到什么困难？</a:t>
              </a:r>
            </a:p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通过这三个问题，团队进行广播式的沟通，跟踪项目的进度，分享一些知识，更重要的是给团队做出一种承诺Commitment。</a:t>
              </a:r>
            </a:p>
            <a:p>
              <a:pPr lvl="0" eaLnBrk="1" hangingPunct="1"/>
              <a:endParaRPr lang="en-US" altLang="zh-CN" sz="1200" dirty="0"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6881495" y="3759200"/>
            <a:ext cx="4116705" cy="1227455"/>
            <a:chOff x="6637" y="5920"/>
            <a:chExt cx="6483" cy="1933"/>
          </a:xfrm>
        </p:grpSpPr>
        <p:sp>
          <p:nvSpPr>
            <p:cNvPr id="6164" name="文本框 19"/>
            <p:cNvSpPr txBox="1"/>
            <p:nvPr/>
          </p:nvSpPr>
          <p:spPr>
            <a:xfrm>
              <a:off x="6637" y="5920"/>
              <a:ext cx="6360" cy="624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r" eaLnBrk="1" hangingPunct="1"/>
              <a:r>
                <a:rPr lang="zh-CN" sz="2000" b="1" dirty="0">
                  <a:solidFill>
                    <a:srgbClr val="48A2A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回顾会议（Sprint Retrospective）</a:t>
              </a:r>
            </a:p>
          </p:txBody>
        </p:sp>
        <p:sp>
          <p:nvSpPr>
            <p:cNvPr id="6165" name="文本框 20"/>
            <p:cNvSpPr txBox="1"/>
            <p:nvPr/>
          </p:nvSpPr>
          <p:spPr>
            <a:xfrm>
              <a:off x="7095" y="6845"/>
              <a:ext cx="6025" cy="100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square">
              <a:spAutoFit/>
            </a:bodyPr>
            <a:lstStyle/>
            <a:p>
              <a:pPr lvl="0" eaLnBrk="1" hangingPunct="1"/>
              <a:r>
                <a:rPr lang="en-US" altLang="zh-CN" sz="1200" dirty="0">
                  <a:latin typeface="等线" panose="02010600030101010101" pitchFamily="2" charset="-122"/>
                  <a:ea typeface="等线" panose="02010600030101010101" pitchFamily="2" charset="-122"/>
                </a:rPr>
                <a:t>Sprint Retrospective Meeting（回顾会议），也称为总结会议，以轮流发言方式进行，每个人都要发言，总结并讨论改进的地方，放入下一轮Sprint的产品需求中；</a:t>
              </a:r>
            </a:p>
          </p:txBody>
        </p:sp>
      </p:grpSp>
      <p:sp>
        <p:nvSpPr>
          <p:cNvPr id="6175" name="文本框 30"/>
          <p:cNvSpPr txBox="1"/>
          <p:nvPr/>
        </p:nvSpPr>
        <p:spPr>
          <a:xfrm>
            <a:off x="9609138" y="4500563"/>
            <a:ext cx="566737" cy="338137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en-US" altLang="zh-CN" sz="16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86%</a:t>
            </a:r>
            <a:endParaRPr lang="zh-CN" altLang="en-US" sz="16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6178" name="矩形 33"/>
          <p:cNvSpPr/>
          <p:nvPr/>
        </p:nvSpPr>
        <p:spPr>
          <a:xfrm>
            <a:off x="1354138" y="590550"/>
            <a:ext cx="1198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四个活动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 rot="20575943">
            <a:off x="5141913" y="1851025"/>
            <a:ext cx="1477963" cy="800100"/>
          </a:xfrm>
          <a:custGeom>
            <a:avLst/>
            <a:gdLst>
              <a:gd name="connsiteX0" fmla="*/ 746760 w 1478280"/>
              <a:gd name="connsiteY0" fmla="*/ 0 h 800100"/>
              <a:gd name="connsiteX1" fmla="*/ 0 w 1478280"/>
              <a:gd name="connsiteY1" fmla="*/ 800100 h 800100"/>
              <a:gd name="connsiteX2" fmla="*/ 1478280 w 1478280"/>
              <a:gd name="connsiteY2" fmla="*/ 800100 h 800100"/>
              <a:gd name="connsiteX3" fmla="*/ 746760 w 1478280"/>
              <a:gd name="connsiteY3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8280" h="800100">
                <a:moveTo>
                  <a:pt x="746760" y="0"/>
                </a:moveTo>
                <a:lnTo>
                  <a:pt x="0" y="800100"/>
                </a:lnTo>
                <a:lnTo>
                  <a:pt x="1478280" y="800100"/>
                </a:lnTo>
                <a:lnTo>
                  <a:pt x="746760" y="0"/>
                </a:ln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5226050" y="1925638"/>
            <a:ext cx="1477963" cy="800100"/>
          </a:xfrm>
          <a:custGeom>
            <a:avLst/>
            <a:gdLst>
              <a:gd name="connsiteX0" fmla="*/ 746760 w 1478280"/>
              <a:gd name="connsiteY0" fmla="*/ 0 h 800100"/>
              <a:gd name="connsiteX1" fmla="*/ 0 w 1478280"/>
              <a:gd name="connsiteY1" fmla="*/ 800100 h 800100"/>
              <a:gd name="connsiteX2" fmla="*/ 1478280 w 1478280"/>
              <a:gd name="connsiteY2" fmla="*/ 800100 h 800100"/>
              <a:gd name="connsiteX3" fmla="*/ 746760 w 1478280"/>
              <a:gd name="connsiteY3" fmla="*/ 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78280" h="800100">
                <a:moveTo>
                  <a:pt x="746760" y="0"/>
                </a:moveTo>
                <a:lnTo>
                  <a:pt x="0" y="800100"/>
                </a:lnTo>
                <a:lnTo>
                  <a:pt x="1478280" y="800100"/>
                </a:lnTo>
                <a:lnTo>
                  <a:pt x="746760" y="0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任意多边形 6"/>
          <p:cNvSpPr/>
          <p:nvPr/>
        </p:nvSpPr>
        <p:spPr>
          <a:xfrm rot="20710830">
            <a:off x="6899275" y="2689225"/>
            <a:ext cx="1381125" cy="1122363"/>
          </a:xfrm>
          <a:custGeom>
            <a:avLst/>
            <a:gdLst>
              <a:gd name="connsiteX0" fmla="*/ 0 w 1381539"/>
              <a:gd name="connsiteY0" fmla="*/ 0 h 1123121"/>
              <a:gd name="connsiteX1" fmla="*/ 1013791 w 1381539"/>
              <a:gd name="connsiteY1" fmla="*/ 1123121 h 1123121"/>
              <a:gd name="connsiteX2" fmla="*/ 1381539 w 1381539"/>
              <a:gd name="connsiteY2" fmla="*/ 367747 h 1123121"/>
              <a:gd name="connsiteX3" fmla="*/ 0 w 1381539"/>
              <a:gd name="connsiteY3" fmla="*/ 0 h 11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1539" h="1123121">
                <a:moveTo>
                  <a:pt x="0" y="0"/>
                </a:moveTo>
                <a:lnTo>
                  <a:pt x="1013791" y="1123121"/>
                </a:lnTo>
                <a:lnTo>
                  <a:pt x="1381539" y="367747"/>
                </a:lnTo>
                <a:lnTo>
                  <a:pt x="0" y="0"/>
                </a:ln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6869113" y="2701925"/>
            <a:ext cx="1381125" cy="1122363"/>
          </a:xfrm>
          <a:custGeom>
            <a:avLst/>
            <a:gdLst>
              <a:gd name="connsiteX0" fmla="*/ 0 w 1381539"/>
              <a:gd name="connsiteY0" fmla="*/ 0 h 1123121"/>
              <a:gd name="connsiteX1" fmla="*/ 1013791 w 1381539"/>
              <a:gd name="connsiteY1" fmla="*/ 1123121 h 1123121"/>
              <a:gd name="connsiteX2" fmla="*/ 1381539 w 1381539"/>
              <a:gd name="connsiteY2" fmla="*/ 367747 h 1123121"/>
              <a:gd name="connsiteX3" fmla="*/ 0 w 1381539"/>
              <a:gd name="connsiteY3" fmla="*/ 0 h 1123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381539" h="1123121">
                <a:moveTo>
                  <a:pt x="0" y="0"/>
                </a:moveTo>
                <a:lnTo>
                  <a:pt x="1013791" y="1123121"/>
                </a:lnTo>
                <a:lnTo>
                  <a:pt x="1381539" y="367747"/>
                </a:lnTo>
                <a:lnTo>
                  <a:pt x="0" y="0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任意多边形 10"/>
          <p:cNvSpPr/>
          <p:nvPr/>
        </p:nvSpPr>
        <p:spPr>
          <a:xfrm rot="19955273">
            <a:off x="6489700" y="4143375"/>
            <a:ext cx="1441450" cy="785813"/>
          </a:xfrm>
          <a:custGeom>
            <a:avLst/>
            <a:gdLst>
              <a:gd name="connsiteX0" fmla="*/ 0 w 1441174"/>
              <a:gd name="connsiteY0" fmla="*/ 9940 h 785192"/>
              <a:gd name="connsiteX1" fmla="*/ 675861 w 1441174"/>
              <a:gd name="connsiteY1" fmla="*/ 785192 h 785192"/>
              <a:gd name="connsiteX2" fmla="*/ 1441174 w 1441174"/>
              <a:gd name="connsiteY2" fmla="*/ 0 h 785192"/>
              <a:gd name="connsiteX3" fmla="*/ 0 w 1441174"/>
              <a:gd name="connsiteY3" fmla="*/ 9940 h 78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1174" h="785192">
                <a:moveTo>
                  <a:pt x="0" y="9940"/>
                </a:moveTo>
                <a:lnTo>
                  <a:pt x="675861" y="785192"/>
                </a:lnTo>
                <a:lnTo>
                  <a:pt x="1441174" y="0"/>
                </a:lnTo>
                <a:lnTo>
                  <a:pt x="0" y="9940"/>
                </a:lnTo>
                <a:close/>
              </a:path>
            </a:pathLst>
          </a:custGeom>
          <a:solidFill>
            <a:srgbClr val="6C92C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3" name="任意多边形 12"/>
          <p:cNvSpPr/>
          <p:nvPr/>
        </p:nvSpPr>
        <p:spPr>
          <a:xfrm>
            <a:off x="6537325" y="4143375"/>
            <a:ext cx="1441450" cy="785813"/>
          </a:xfrm>
          <a:custGeom>
            <a:avLst/>
            <a:gdLst>
              <a:gd name="connsiteX0" fmla="*/ 0 w 1441174"/>
              <a:gd name="connsiteY0" fmla="*/ 9940 h 785192"/>
              <a:gd name="connsiteX1" fmla="*/ 675861 w 1441174"/>
              <a:gd name="connsiteY1" fmla="*/ 785192 h 785192"/>
              <a:gd name="connsiteX2" fmla="*/ 1441174 w 1441174"/>
              <a:gd name="connsiteY2" fmla="*/ 0 h 785192"/>
              <a:gd name="connsiteX3" fmla="*/ 0 w 1441174"/>
              <a:gd name="connsiteY3" fmla="*/ 9940 h 7851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41174" h="785192">
                <a:moveTo>
                  <a:pt x="0" y="9940"/>
                </a:moveTo>
                <a:lnTo>
                  <a:pt x="675861" y="785192"/>
                </a:lnTo>
                <a:lnTo>
                  <a:pt x="1441174" y="0"/>
                </a:lnTo>
                <a:lnTo>
                  <a:pt x="0" y="9940"/>
                </a:lnTo>
                <a:close/>
              </a:path>
            </a:pathLst>
          </a:custGeom>
          <a:solidFill>
            <a:srgbClr val="48A2A0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1">
              <a:ln>
                <a:noFill/>
              </a:ln>
              <a:solidFill>
                <a:schemeClr val="lt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182" name="文本框 25"/>
          <p:cNvSpPr txBox="1"/>
          <p:nvPr/>
        </p:nvSpPr>
        <p:spPr>
          <a:xfrm>
            <a:off x="5711825" y="2130425"/>
            <a:ext cx="508000" cy="46196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01</a:t>
            </a:r>
            <a:endParaRPr lang="zh-CN" altLang="en-US" sz="2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183" name="文本框 26"/>
          <p:cNvSpPr txBox="1"/>
          <p:nvPr/>
        </p:nvSpPr>
        <p:spPr>
          <a:xfrm>
            <a:off x="7464425" y="2919413"/>
            <a:ext cx="508000" cy="461962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02</a:t>
            </a:r>
            <a:endParaRPr lang="zh-CN" altLang="en-US" sz="2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184" name="文本框 27"/>
          <p:cNvSpPr txBox="1"/>
          <p:nvPr/>
        </p:nvSpPr>
        <p:spPr>
          <a:xfrm>
            <a:off x="6919913" y="4203700"/>
            <a:ext cx="508000" cy="461963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en-US" altLang="zh-CN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03</a:t>
            </a:r>
            <a:endParaRPr lang="zh-CN" altLang="en-US" sz="2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300345" y="4260215"/>
            <a:ext cx="1162050" cy="956945"/>
            <a:chOff x="9055" y="7223"/>
            <a:chExt cx="1830" cy="1507"/>
          </a:xfrm>
        </p:grpSpPr>
        <p:sp>
          <p:nvSpPr>
            <p:cNvPr id="16" name="任意多边形 15"/>
            <p:cNvSpPr/>
            <p:nvPr/>
          </p:nvSpPr>
          <p:spPr>
            <a:xfrm rot="1077424">
              <a:off x="9083" y="7290"/>
              <a:ext cx="1803" cy="1440"/>
            </a:xfrm>
            <a:custGeom>
              <a:avLst/>
              <a:gdLst>
                <a:gd name="connsiteX0" fmla="*/ 0 w 1145893"/>
                <a:gd name="connsiteY0" fmla="*/ 0 h 914400"/>
                <a:gd name="connsiteX1" fmla="*/ 173620 w 1145893"/>
                <a:gd name="connsiteY1" fmla="*/ 914400 h 914400"/>
                <a:gd name="connsiteX2" fmla="*/ 1145893 w 1145893"/>
                <a:gd name="connsiteY2" fmla="*/ 671331 h 914400"/>
                <a:gd name="connsiteX3" fmla="*/ 0 w 1145893"/>
                <a:gd name="connsiteY3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893" h="914400">
                  <a:moveTo>
                    <a:pt x="0" y="0"/>
                  </a:moveTo>
                  <a:lnTo>
                    <a:pt x="173620" y="914400"/>
                  </a:lnTo>
                  <a:lnTo>
                    <a:pt x="1145893" y="671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C92C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17" name="任意多边形 16"/>
            <p:cNvSpPr/>
            <p:nvPr/>
          </p:nvSpPr>
          <p:spPr>
            <a:xfrm>
              <a:off x="9055" y="7223"/>
              <a:ext cx="1803" cy="1440"/>
            </a:xfrm>
            <a:custGeom>
              <a:avLst/>
              <a:gdLst>
                <a:gd name="connsiteX0" fmla="*/ 0 w 1145893"/>
                <a:gd name="connsiteY0" fmla="*/ 0 h 914400"/>
                <a:gd name="connsiteX1" fmla="*/ 173620 w 1145893"/>
                <a:gd name="connsiteY1" fmla="*/ 914400 h 914400"/>
                <a:gd name="connsiteX2" fmla="*/ 1145893 w 1145893"/>
                <a:gd name="connsiteY2" fmla="*/ 671331 h 914400"/>
                <a:gd name="connsiteX3" fmla="*/ 0 w 1145893"/>
                <a:gd name="connsiteY3" fmla="*/ 0 h 914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5893" h="914400">
                  <a:moveTo>
                    <a:pt x="0" y="0"/>
                  </a:moveTo>
                  <a:lnTo>
                    <a:pt x="173620" y="914400"/>
                  </a:lnTo>
                  <a:lnTo>
                    <a:pt x="1145893" y="67133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8A2A0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1">
                <a:ln>
                  <a:noFill/>
                </a:ln>
                <a:solidFill>
                  <a:schemeClr val="lt1"/>
                </a:solidFill>
                <a:effectLst/>
                <a:uLnTx/>
                <a:uFillTx/>
                <a:latin typeface="+mn-lt"/>
                <a:ea typeface="+mn-ea"/>
                <a:cs typeface="+mn-cs"/>
              </a:endParaRPr>
            </a:p>
          </p:txBody>
        </p:sp>
        <p:sp>
          <p:nvSpPr>
            <p:cNvPr id="7185" name="文本框 28"/>
            <p:cNvSpPr txBox="1"/>
            <p:nvPr/>
          </p:nvSpPr>
          <p:spPr>
            <a:xfrm>
              <a:off x="9273" y="7720"/>
              <a:ext cx="800" cy="725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2400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04</a:t>
              </a:r>
              <a:endPara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  <p:sp>
        <p:nvSpPr>
          <p:cNvPr id="7188" name="文本框 32"/>
          <p:cNvSpPr txBox="1"/>
          <p:nvPr/>
        </p:nvSpPr>
        <p:spPr>
          <a:xfrm>
            <a:off x="4857433" y="1568450"/>
            <a:ext cx="538480" cy="3048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zh-CN" sz="1400" b="1" dirty="0">
                <a:solidFill>
                  <a:srgbClr val="48A2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承诺</a:t>
            </a:r>
          </a:p>
        </p:txBody>
      </p:sp>
      <p:sp>
        <p:nvSpPr>
          <p:cNvPr id="7189" name="矩形 33"/>
          <p:cNvSpPr/>
          <p:nvPr/>
        </p:nvSpPr>
        <p:spPr>
          <a:xfrm>
            <a:off x="3209925" y="1814513"/>
            <a:ext cx="2185988" cy="2597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algn="r" eaLnBrk="1" hangingPunct="1">
              <a:lnSpc>
                <a:spcPts val="1200"/>
              </a:lnSpc>
            </a:pPr>
            <a:r>
              <a:rPr lang="en-US" altLang="zh-CN" sz="1200" dirty="0">
                <a:solidFill>
                  <a:srgbClr val="4D402B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愿意对目标做出承诺</a:t>
            </a:r>
          </a:p>
        </p:txBody>
      </p:sp>
      <p:sp>
        <p:nvSpPr>
          <p:cNvPr id="7194" name="文本框 41"/>
          <p:cNvSpPr txBox="1"/>
          <p:nvPr/>
        </p:nvSpPr>
        <p:spPr>
          <a:xfrm>
            <a:off x="9170670" y="2628900"/>
            <a:ext cx="538480" cy="3048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zh-CN" sz="1400" b="1" dirty="0">
                <a:solidFill>
                  <a:srgbClr val="48A2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专注</a:t>
            </a:r>
          </a:p>
        </p:txBody>
      </p:sp>
      <p:sp>
        <p:nvSpPr>
          <p:cNvPr id="7195" name="矩形 42"/>
          <p:cNvSpPr/>
          <p:nvPr/>
        </p:nvSpPr>
        <p:spPr>
          <a:xfrm>
            <a:off x="8316913" y="2901950"/>
            <a:ext cx="2187575" cy="4121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>
              <a:lnSpc>
                <a:spcPts val="1200"/>
              </a:lnSpc>
            </a:pPr>
            <a:r>
              <a:rPr lang="en-US" altLang="zh-CN" sz="1200" dirty="0">
                <a:solidFill>
                  <a:srgbClr val="4D402B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把你的心思和能力都用到你承诺的工作上去</a:t>
            </a:r>
          </a:p>
        </p:txBody>
      </p:sp>
      <p:sp>
        <p:nvSpPr>
          <p:cNvPr id="7196" name="文本框 44"/>
          <p:cNvSpPr txBox="1"/>
          <p:nvPr/>
        </p:nvSpPr>
        <p:spPr>
          <a:xfrm>
            <a:off x="9159558" y="4210050"/>
            <a:ext cx="538480" cy="30480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r" eaLnBrk="1" hangingPunct="1"/>
            <a:r>
              <a:rPr lang="zh-CN" sz="1400" b="1" dirty="0">
                <a:solidFill>
                  <a:srgbClr val="48A2A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开放</a:t>
            </a:r>
          </a:p>
        </p:txBody>
      </p:sp>
      <p:sp>
        <p:nvSpPr>
          <p:cNvPr id="7197" name="矩形 45"/>
          <p:cNvSpPr/>
          <p:nvPr/>
        </p:nvSpPr>
        <p:spPr>
          <a:xfrm>
            <a:off x="8316913" y="4473575"/>
            <a:ext cx="2187575" cy="412115"/>
          </a:xfrm>
          <a:prstGeom prst="rect">
            <a:avLst/>
          </a:prstGeom>
          <a:noFill/>
          <a:ln w="9525">
            <a:noFill/>
          </a:ln>
        </p:spPr>
        <p:txBody>
          <a:bodyPr>
            <a:spAutoFit/>
          </a:bodyPr>
          <a:lstStyle/>
          <a:p>
            <a:pPr lvl="0" eaLnBrk="1" hangingPunct="1">
              <a:lnSpc>
                <a:spcPts val="1200"/>
              </a:lnSpc>
            </a:pPr>
            <a:r>
              <a:rPr lang="en-US" altLang="zh-CN" sz="1200" dirty="0">
                <a:solidFill>
                  <a:srgbClr val="4D402B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Scrum 把项目中的一切开放给每个人看</a:t>
            </a:r>
          </a:p>
        </p:txBody>
      </p:sp>
      <p:grpSp>
        <p:nvGrpSpPr>
          <p:cNvPr id="12" name="组合 11"/>
          <p:cNvGrpSpPr/>
          <p:nvPr/>
        </p:nvGrpSpPr>
        <p:grpSpPr>
          <a:xfrm>
            <a:off x="4676775" y="5371465"/>
            <a:ext cx="2187575" cy="680720"/>
            <a:chOff x="9795" y="8675"/>
            <a:chExt cx="3445" cy="1072"/>
          </a:xfrm>
        </p:grpSpPr>
        <p:sp>
          <p:nvSpPr>
            <p:cNvPr id="7198" name="文本框 47"/>
            <p:cNvSpPr txBox="1"/>
            <p:nvPr/>
          </p:nvSpPr>
          <p:spPr>
            <a:xfrm>
              <a:off x="11240" y="8675"/>
              <a:ext cx="848" cy="480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algn="r" eaLnBrk="1" hangingPunct="1"/>
              <a:r>
                <a:rPr lang="zh-CN" sz="1400" b="1" dirty="0">
                  <a:solidFill>
                    <a:srgbClr val="48A2A0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尊重</a:t>
              </a:r>
            </a:p>
          </p:txBody>
        </p:sp>
        <p:sp>
          <p:nvSpPr>
            <p:cNvPr id="7199" name="矩形 48"/>
            <p:cNvSpPr/>
            <p:nvPr/>
          </p:nvSpPr>
          <p:spPr>
            <a:xfrm>
              <a:off x="9795" y="9098"/>
              <a:ext cx="3445" cy="649"/>
            </a:xfrm>
            <a:prstGeom prst="rect">
              <a:avLst/>
            </a:prstGeom>
            <a:noFill/>
            <a:ln w="9525">
              <a:noFill/>
            </a:ln>
          </p:spPr>
          <p:txBody>
            <a:bodyPr>
              <a:spAutoFit/>
            </a:bodyPr>
            <a:lstStyle/>
            <a:p>
              <a:pPr lvl="0" eaLnBrk="1" hangingPunct="1">
                <a:lnSpc>
                  <a:spcPts val="1200"/>
                </a:lnSpc>
              </a:pPr>
              <a:r>
                <a:rPr lang="en-US" altLang="zh-CN" sz="1200" dirty="0">
                  <a:solidFill>
                    <a:srgbClr val="4D402B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每个人都有他独特的背景和经验</a:t>
              </a:r>
            </a:p>
          </p:txBody>
        </p:sp>
      </p:grpSp>
      <p:sp>
        <p:nvSpPr>
          <p:cNvPr id="7202" name="矩形 51"/>
          <p:cNvSpPr/>
          <p:nvPr/>
        </p:nvSpPr>
        <p:spPr>
          <a:xfrm>
            <a:off x="1344613" y="600075"/>
            <a:ext cx="1452880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eaLnBrk="1" hangingPunct="1"/>
            <a:r>
              <a:rPr lang="zh-CN" altLang="en-US" sz="2000" b="1" dirty="0">
                <a:solidFill>
                  <a:srgbClr val="404040"/>
                </a:solidFill>
                <a:latin typeface="等线" panose="02010600030101010101" pitchFamily="2" charset="-122"/>
                <a:ea typeface="等线" panose="02010600030101010101" pitchFamily="2" charset="-122"/>
              </a:rPr>
              <a:t>五个价值观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1993900" y="2875915"/>
            <a:ext cx="3401696" cy="1118870"/>
            <a:chOff x="2872" y="4887"/>
            <a:chExt cx="5357" cy="1762"/>
          </a:xfrm>
        </p:grpSpPr>
        <p:grpSp>
          <p:nvGrpSpPr>
            <p:cNvPr id="6" name="组合 5"/>
            <p:cNvGrpSpPr/>
            <p:nvPr/>
          </p:nvGrpSpPr>
          <p:grpSpPr>
            <a:xfrm>
              <a:off x="2872" y="4887"/>
              <a:ext cx="5357" cy="1762"/>
              <a:chOff x="3063" y="6105"/>
              <a:chExt cx="5357" cy="1762"/>
            </a:xfrm>
          </p:grpSpPr>
          <p:sp>
            <p:nvSpPr>
              <p:cNvPr id="20" name="任意多边形 19"/>
              <p:cNvSpPr/>
              <p:nvPr/>
            </p:nvSpPr>
            <p:spPr>
              <a:xfrm rot="19158480">
                <a:off x="6690" y="6145"/>
                <a:ext cx="1568" cy="1678"/>
              </a:xfrm>
              <a:custGeom>
                <a:avLst/>
                <a:gdLst>
                  <a:gd name="connsiteX0" fmla="*/ 196769 w 995422"/>
                  <a:gd name="connsiteY0" fmla="*/ 0 h 1064871"/>
                  <a:gd name="connsiteX1" fmla="*/ 0 w 995422"/>
                  <a:gd name="connsiteY1" fmla="*/ 856527 h 1064871"/>
                  <a:gd name="connsiteX2" fmla="*/ 995422 w 995422"/>
                  <a:gd name="connsiteY2" fmla="*/ 1064871 h 1064871"/>
                  <a:gd name="connsiteX3" fmla="*/ 196769 w 995422"/>
                  <a:gd name="connsiteY3" fmla="*/ 0 h 1064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5422" h="1064871">
                    <a:moveTo>
                      <a:pt x="196769" y="0"/>
                    </a:moveTo>
                    <a:lnTo>
                      <a:pt x="0" y="856527"/>
                    </a:lnTo>
                    <a:lnTo>
                      <a:pt x="995422" y="1064871"/>
                    </a:lnTo>
                    <a:lnTo>
                      <a:pt x="196769" y="0"/>
                    </a:lnTo>
                    <a:close/>
                  </a:path>
                </a:pathLst>
              </a:custGeom>
              <a:solidFill>
                <a:srgbClr val="6C92C0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1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21" name="任意多边形 20"/>
              <p:cNvSpPr/>
              <p:nvPr/>
            </p:nvSpPr>
            <p:spPr>
              <a:xfrm rot="20309320">
                <a:off x="6853" y="6105"/>
                <a:ext cx="1568" cy="1675"/>
              </a:xfrm>
              <a:custGeom>
                <a:avLst/>
                <a:gdLst>
                  <a:gd name="connsiteX0" fmla="*/ 196769 w 995422"/>
                  <a:gd name="connsiteY0" fmla="*/ 0 h 1064871"/>
                  <a:gd name="connsiteX1" fmla="*/ 0 w 995422"/>
                  <a:gd name="connsiteY1" fmla="*/ 856527 h 1064871"/>
                  <a:gd name="connsiteX2" fmla="*/ 995422 w 995422"/>
                  <a:gd name="connsiteY2" fmla="*/ 1064871 h 1064871"/>
                  <a:gd name="connsiteX3" fmla="*/ 196769 w 995422"/>
                  <a:gd name="connsiteY3" fmla="*/ 0 h 10648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995422" h="1064871">
                    <a:moveTo>
                      <a:pt x="196769" y="0"/>
                    </a:moveTo>
                    <a:lnTo>
                      <a:pt x="0" y="856527"/>
                    </a:lnTo>
                    <a:lnTo>
                      <a:pt x="995422" y="1064871"/>
                    </a:lnTo>
                    <a:lnTo>
                      <a:pt x="196769" y="0"/>
                    </a:lnTo>
                    <a:close/>
                  </a:path>
                </a:pathLst>
              </a:custGeom>
              <a:solidFill>
                <a:srgbClr val="48A2A0">
                  <a:alpha val="70000"/>
                </a:srgb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1200" cap="none" spc="0" normalizeH="0" baseline="0" noProof="1">
                  <a:ln>
                    <a:noFill/>
                  </a:ln>
                  <a:solidFill>
                    <a:schemeClr val="lt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endParaRPr>
              </a:p>
            </p:txBody>
          </p:sp>
          <p:sp>
            <p:nvSpPr>
              <p:cNvPr id="7192" name="文本框 38"/>
              <p:cNvSpPr txBox="1"/>
              <p:nvPr/>
            </p:nvSpPr>
            <p:spPr>
              <a:xfrm>
                <a:off x="5657" y="6838"/>
                <a:ext cx="848" cy="480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 wrap="none">
                <a:spAutoFit/>
              </a:bodyPr>
              <a:lstStyle/>
              <a:p>
                <a:pPr lvl="0" algn="r" eaLnBrk="1" hangingPunct="1"/>
                <a:r>
                  <a:rPr lang="zh-CN" sz="1400" b="1" dirty="0">
                    <a:solidFill>
                      <a:srgbClr val="48A2A0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勇气</a:t>
                </a:r>
              </a:p>
            </p:txBody>
          </p:sp>
          <p:sp>
            <p:nvSpPr>
              <p:cNvPr id="7193" name="矩形 39"/>
              <p:cNvSpPr/>
              <p:nvPr/>
            </p:nvSpPr>
            <p:spPr>
              <a:xfrm>
                <a:off x="3063" y="7218"/>
                <a:ext cx="3442" cy="649"/>
              </a:xfrm>
              <a:prstGeom prst="rect">
                <a:avLst/>
              </a:prstGeom>
              <a:noFill/>
              <a:ln w="9525">
                <a:noFill/>
              </a:ln>
            </p:spPr>
            <p:txBody>
              <a:bodyPr>
                <a:spAutoFit/>
              </a:bodyPr>
              <a:lstStyle/>
              <a:p>
                <a:pPr lvl="0" algn="r" eaLnBrk="1" hangingPunct="1">
                  <a:lnSpc>
                    <a:spcPts val="1200"/>
                  </a:lnSpc>
                </a:pPr>
                <a:r>
                  <a:rPr lang="en-US" altLang="zh-CN" sz="1200" dirty="0">
                    <a:solidFill>
                      <a:srgbClr val="4D402B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有勇气做出承诺，履行承诺，接受别人的尊重</a:t>
                </a:r>
              </a:p>
            </p:txBody>
          </p:sp>
        </p:grpSp>
        <p:sp>
          <p:nvSpPr>
            <p:cNvPr id="7186" name="文本框 29"/>
            <p:cNvSpPr txBox="1"/>
            <p:nvPr/>
          </p:nvSpPr>
          <p:spPr>
            <a:xfrm>
              <a:off x="6883" y="5620"/>
              <a:ext cx="800" cy="728"/>
            </a:xfrm>
            <a:prstGeom prst="rect">
              <a:avLst/>
            </a:prstGeom>
            <a:noFill/>
            <a:ln w="9525">
              <a:noFill/>
            </a:ln>
          </p:spPr>
          <p:txBody>
            <a:bodyPr wrap="none">
              <a:spAutoFit/>
            </a:bodyPr>
            <a:lstStyle/>
            <a:p>
              <a:pPr lvl="0" eaLnBrk="1" hangingPunct="1"/>
              <a:r>
                <a:rPr lang="en-US" altLang="zh-CN" sz="2400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05</a:t>
              </a:r>
              <a:endParaRPr lang="zh-CN" altLang="en-US" sz="2400" dirty="0">
                <a:solidFill>
                  <a:schemeClr val="bg1"/>
                </a:solidFill>
                <a:latin typeface="等线" panose="02010600030101010101" pitchFamily="2" charset="-122"/>
                <a:ea typeface="等线" panose="02010600030101010101" pitchFamily="2" charset="-122"/>
              </a:endParaRPr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步骤一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268730" y="1576070"/>
            <a:ext cx="5685790" cy="14630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头脑风暴，如果product owner 对产品需求非常清楚，就可以省略这个步骤，开发一个原则“先紧后松”， 必须先把需求了解清楚，这里product owner可以召集技术团队/用户群体对其需求进行公开征求意见，最后输出一个产品建议表。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5148" y="3584484"/>
            <a:ext cx="5685790" cy="24098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5" name="矩形 14"/>
          <p:cNvSpPr/>
          <p:nvPr/>
        </p:nvSpPr>
        <p:spPr>
          <a:xfrm>
            <a:off x="1268413" y="523875"/>
            <a:ext cx="2685415" cy="396240"/>
          </a:xfrm>
          <a:prstGeom prst="rect">
            <a:avLst/>
          </a:prstGeom>
          <a:noFill/>
          <a:ln w="9525">
            <a:noFill/>
          </a:ln>
        </p:spPr>
        <p:txBody>
          <a:bodyPr wrap="none">
            <a:spAutoFit/>
          </a:bodyPr>
          <a:lstStyle/>
          <a:p>
            <a:pPr lvl="0" algn="l" eaLnBrk="1" hangingPunct="1"/>
            <a:r>
              <a:rPr sz="2000" b="1" dirty="0">
                <a:solidFill>
                  <a:srgbClr val="404040"/>
                </a:solidFill>
                <a:sym typeface="+mn-ea"/>
              </a:rPr>
              <a:t>如何进行Scrum开发？</a:t>
            </a:r>
            <a:endParaRPr lang="zh-CN" altLang="en-US" sz="2000" b="1" dirty="0">
              <a:solidFill>
                <a:srgbClr val="404040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354455" y="920115"/>
            <a:ext cx="2743200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Scrum</a:t>
            </a:r>
            <a:r>
              <a:rPr lang="zh-CN" altLang="en-US"/>
              <a:t>步骤二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1354455" y="1604645"/>
            <a:ext cx="5685790" cy="2286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product owner 对产品建议表进行筛选，做减法提炼最核心的需求。在确定了需求后，这个时候由scrum master 进行输出prd (product requirement document) , 这里就和传统的瀑布流一样了，该有的文档都必须有了，必须由scrum master 和product owner 确定好需求，包括业务逻辑，功能流程等。</a:t>
            </a:r>
          </a:p>
          <a:p>
            <a:r>
              <a:rPr lang="zh-CN" altLang="en-US"/>
              <a:t>　　前面基本是最耗时间的，product owner和开发团队一来一回好多次。</a:t>
            </a: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150" y="3755299"/>
            <a:ext cx="5685790" cy="2381250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230141854"/>
  <p:tag name="MH_LIBRARY" val="CONTENTS"/>
  <p:tag name="MH_TYPE" val="OTHERS"/>
  <p:tag name="ID" val="545839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nenu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8575">
          <a:solidFill>
            <a:schemeClr val="tx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925</Words>
  <Application>Microsoft Office PowerPoint</Application>
  <PresentationFormat>Widescreen</PresentationFormat>
  <Paragraphs>195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宋体</vt:lpstr>
      <vt:lpstr>Calibri</vt:lpstr>
      <vt:lpstr>Gotham Rounded Medium</vt:lpstr>
      <vt:lpstr>等线 Light</vt:lpstr>
      <vt:lpstr>等线</vt:lpstr>
      <vt:lpstr>Arial</vt:lpstr>
      <vt:lpstr>Office 主题​​</vt:lpstr>
      <vt:lpstr>nenu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江杰</dc:creator>
  <cp:lastModifiedBy>Sam Zou</cp:lastModifiedBy>
  <cp:revision>67</cp:revision>
  <dcterms:created xsi:type="dcterms:W3CDTF">2016-01-19T08:46:00Z</dcterms:created>
  <dcterms:modified xsi:type="dcterms:W3CDTF">2019-04-29T05:48:43Z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2052-10.1.0.5850</vt:lpwstr>
  </property>
  <property fmtid="{D5CDD505-2E9C-101B-9397-08002B2CF9AE}" pid="3" name="name">
    <vt:lpwstr>低多边形简洁PPT.ppt</vt:lpwstr>
  </property>
  <property fmtid="{D5CDD505-2E9C-101B-9397-08002B2CF9AE}" pid="4" name="fileid">
    <vt:lpwstr>813430</vt:lpwstr>
  </property>
</Properties>
</file>